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5"/>
  </p:notesMasterIdLst>
  <p:sldIdLst>
    <p:sldId id="401" r:id="rId2"/>
    <p:sldId id="403" r:id="rId3"/>
    <p:sldId id="402" r:id="rId4"/>
  </p:sldIdLst>
  <p:sldSz cx="7315200" cy="9144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595"/>
    <p:restoredTop sz="86376"/>
  </p:normalViewPr>
  <p:slideViewPr>
    <p:cSldViewPr snapToGrid="0" snapToObjects="1">
      <p:cViewPr>
        <p:scale>
          <a:sx n="80" d="100"/>
          <a:sy n="80" d="100"/>
        </p:scale>
        <p:origin x="2000" y="608"/>
      </p:cViewPr>
      <p:guideLst/>
    </p:cSldViewPr>
  </p:slideViewPr>
  <p:notesTextViewPr>
    <p:cViewPr>
      <p:scale>
        <a:sx n="1" d="1"/>
        <a:sy n="1" d="1"/>
      </p:scale>
      <p:origin x="0" y="-536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87B469-3DE6-4B4D-A00B-6005EF58CAA3}" type="datetimeFigureOut">
              <a:rPr lang="en-US" smtClean="0"/>
              <a:t>7/14/22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93925" y="1143000"/>
            <a:ext cx="24701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1A3B32-0A17-A74B-8CAF-FB2160A02B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2359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Fig. panel sources:</a:t>
            </a:r>
          </a:p>
          <a:p>
            <a:r>
              <a:rPr lang="en-US" dirty="0"/>
              <a:t>A. Copied from CEIRR_Project3_May162022.pptx</a:t>
            </a:r>
          </a:p>
          <a:p>
            <a:r>
              <a:rPr lang="en-US" dirty="0"/>
              <a:t>B. Copied from CEIRR_Project3_May162022.pptx</a:t>
            </a:r>
          </a:p>
          <a:p>
            <a:r>
              <a:rPr lang="en-US" dirty="0"/>
              <a:t>C. Exported into `</a:t>
            </a:r>
            <a:r>
              <a:rPr lang="en-US" dirty="0" err="1"/>
              <a:t>draft_manuscript_figures</a:t>
            </a:r>
            <a:r>
              <a:rPr lang="en-US" dirty="0"/>
              <a:t>` by `Fonville_2016/R/Fonville_2016_analysis.Rmd`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D. Exported into `</a:t>
            </a:r>
            <a:r>
              <a:rPr lang="en-US" dirty="0" err="1"/>
              <a:t>draft_manuscript_figures</a:t>
            </a:r>
            <a:r>
              <a:rPr lang="en-US" dirty="0"/>
              <a:t>` by `Fonville_2016/R/Fonville_2016_analysis.Rmd`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F. </a:t>
            </a:r>
            <a:r>
              <a:rPr lang="en-US"/>
              <a:t>Copied from CEIRR_Project3_May162022.pptx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G. Exported by `Fonville_2016/R/Fonville_2016_analysis.Rmd` into `Fonville_2016/plots/`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E. Exported into `</a:t>
            </a:r>
            <a:r>
              <a:rPr lang="en-US" dirty="0" err="1"/>
              <a:t>draft_manuscript_figures</a:t>
            </a:r>
            <a:r>
              <a:rPr lang="en-US" dirty="0"/>
              <a:t>` by `Fonville_2016/R/Fonville_2016_analysis.Rmd`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1A3B32-0A17-A74B-8CAF-FB2160A02BD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6831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93925" y="1143000"/>
            <a:ext cx="247015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1A3B32-0A17-A74B-8CAF-FB2160A02BD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6123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8640" y="1496484"/>
            <a:ext cx="6217920" cy="3183467"/>
          </a:xfrm>
        </p:spPr>
        <p:txBody>
          <a:bodyPr anchor="b"/>
          <a:lstStyle>
            <a:lvl1pPr algn="ctr"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4802717"/>
            <a:ext cx="5486400" cy="2207683"/>
          </a:xfrm>
        </p:spPr>
        <p:txBody>
          <a:bodyPr/>
          <a:lstStyle>
            <a:lvl1pPr marL="0" indent="0" algn="ctr">
              <a:buNone/>
              <a:defRPr sz="3200"/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ADE033-6304-F74D-80D4-75CE57812C81}" type="datetimeFigureOut">
              <a:rPr lang="en-US" smtClean="0"/>
              <a:t>7/14/22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1DD12-08D7-5E42-ABC2-6B5D1F83CA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6386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ADE033-6304-F74D-80D4-75CE57812C81}" type="datetimeFigureOut">
              <a:rPr lang="en-US" smtClean="0"/>
              <a:t>7/14/22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1DD12-08D7-5E42-ABC2-6B5D1F83CA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4926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234941" y="486834"/>
            <a:ext cx="1577340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2921" y="486834"/>
            <a:ext cx="4640580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ADE033-6304-F74D-80D4-75CE57812C81}" type="datetimeFigureOut">
              <a:rPr lang="en-US" smtClean="0"/>
              <a:t>7/14/22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1DD12-08D7-5E42-ABC2-6B5D1F83CA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27411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ADE033-6304-F74D-80D4-75CE57812C81}" type="datetimeFigureOut">
              <a:rPr lang="en-US" smtClean="0"/>
              <a:t>7/14/22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1DD12-08D7-5E42-ABC2-6B5D1F83CA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6102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9111" y="2279654"/>
            <a:ext cx="6309360" cy="3803649"/>
          </a:xfrm>
        </p:spPr>
        <p:txBody>
          <a:bodyPr anchor="b"/>
          <a:lstStyle>
            <a:lvl1pPr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9111" y="6119288"/>
            <a:ext cx="6309360" cy="2000249"/>
          </a:xfrm>
        </p:spPr>
        <p:txBody>
          <a:bodyPr/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609585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ADE033-6304-F74D-80D4-75CE57812C81}" type="datetimeFigureOut">
              <a:rPr lang="en-US" smtClean="0"/>
              <a:t>7/14/22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1DD12-08D7-5E42-ABC2-6B5D1F83CA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8615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2920" y="2434167"/>
            <a:ext cx="3108960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03320" y="2434167"/>
            <a:ext cx="3108960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ADE033-6304-F74D-80D4-75CE57812C81}" type="datetimeFigureOut">
              <a:rPr lang="en-US" smtClean="0"/>
              <a:t>7/14/22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1DD12-08D7-5E42-ABC2-6B5D1F83CA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6605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873" y="486837"/>
            <a:ext cx="6309360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3874" y="2241551"/>
            <a:ext cx="3094672" cy="1098549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874" y="3340100"/>
            <a:ext cx="3094672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03321" y="2241551"/>
            <a:ext cx="3109913" cy="1098549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03321" y="3340100"/>
            <a:ext cx="3109913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ADE033-6304-F74D-80D4-75CE57812C81}" type="datetimeFigureOut">
              <a:rPr lang="en-US" smtClean="0"/>
              <a:t>7/14/22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1DD12-08D7-5E42-ABC2-6B5D1F83CA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8364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ADE033-6304-F74D-80D4-75CE57812C81}" type="datetimeFigureOut">
              <a:rPr lang="en-US" smtClean="0"/>
              <a:t>7/14/22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1DD12-08D7-5E42-ABC2-6B5D1F83CA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2064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ADE033-6304-F74D-80D4-75CE57812C81}" type="datetimeFigureOut">
              <a:rPr lang="en-US" smtClean="0"/>
              <a:t>7/14/22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1DD12-08D7-5E42-ABC2-6B5D1F83CA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1883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873" y="609600"/>
            <a:ext cx="2359342" cy="2133600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09913" y="1316570"/>
            <a:ext cx="3703320" cy="6498167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3873" y="2743200"/>
            <a:ext cx="2359342" cy="5082117"/>
          </a:xfr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ADE033-6304-F74D-80D4-75CE57812C81}" type="datetimeFigureOut">
              <a:rPr lang="en-US" smtClean="0"/>
              <a:t>7/14/22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1DD12-08D7-5E42-ABC2-6B5D1F83CA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403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873" y="609600"/>
            <a:ext cx="2359342" cy="2133600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109913" y="1316570"/>
            <a:ext cx="3703320" cy="6498167"/>
          </a:xfrm>
        </p:spPr>
        <p:txBody>
          <a:bodyPr anchor="t"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3873" y="2743200"/>
            <a:ext cx="2359342" cy="5082117"/>
          </a:xfr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ADE033-6304-F74D-80D4-75CE57812C81}" type="datetimeFigureOut">
              <a:rPr lang="en-US" smtClean="0"/>
              <a:t>7/14/22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1DD12-08D7-5E42-ABC2-6B5D1F83CA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0793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2920" y="486837"/>
            <a:ext cx="6309360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2920" y="2434167"/>
            <a:ext cx="6309360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02920" y="8475137"/>
            <a:ext cx="164592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ADE033-6304-F74D-80D4-75CE57812C81}" type="datetimeFigureOut">
              <a:rPr lang="en-US" smtClean="0"/>
              <a:t>7/14/22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423160" y="8475137"/>
            <a:ext cx="246888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166360" y="8475137"/>
            <a:ext cx="164592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61DD12-08D7-5E42-ABC2-6B5D1F83CA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682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92" indent="-304792" algn="l" defTabSz="1219170" rtl="0" eaLnBrk="1" latinLnBrk="0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3733" kern="1200">
          <a:solidFill>
            <a:schemeClr val="tx1"/>
          </a:solidFill>
          <a:latin typeface="+mn-lt"/>
          <a:ea typeface="+mn-ea"/>
          <a:cs typeface="+mn-cs"/>
        </a:defRPr>
      </a:lvl1pPr>
      <a:lvl2pPr marL="91437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emf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emf"/><Relationship Id="rId10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, box and whisker chart&#10;&#10;Description automatically generated">
            <a:extLst>
              <a:ext uri="{FF2B5EF4-FFF2-40B4-BE49-F238E27FC236}">
                <a16:creationId xmlns:a16="http://schemas.microsoft.com/office/drawing/2014/main" id="{1E9E9566-B8AB-1D95-3B53-A4D5CB9825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2936" y="4474"/>
            <a:ext cx="3200400" cy="24003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FB4BB5B-0E8B-8732-8501-67E3EE78E3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352800" y="-2702116"/>
            <a:ext cx="14020800" cy="1767417"/>
          </a:xfrm>
        </p:spPr>
        <p:txBody>
          <a:bodyPr/>
          <a:lstStyle/>
          <a:p>
            <a:r>
              <a:rPr lang="en-US" dirty="0"/>
              <a:t>Fig. 1</a:t>
            </a:r>
          </a:p>
        </p:txBody>
      </p:sp>
      <p:pic>
        <p:nvPicPr>
          <p:cNvPr id="13" name="Picture 12" descr="Chart&#10;&#10;Description automatically generated">
            <a:extLst>
              <a:ext uri="{FF2B5EF4-FFF2-40B4-BE49-F238E27FC236}">
                <a16:creationId xmlns:a16="http://schemas.microsoft.com/office/drawing/2014/main" id="{2F1DEEC0-087C-FB1E-6493-F4D8576E78E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7359" b="40591"/>
          <a:stretch/>
        </p:blipFill>
        <p:spPr>
          <a:xfrm>
            <a:off x="5606073" y="-196726"/>
            <a:ext cx="1921986" cy="165357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582802C-8497-D428-1E07-502D510CE4F1}"/>
              </a:ext>
            </a:extLst>
          </p:cNvPr>
          <p:cNvSpPr txBox="1"/>
          <p:nvPr/>
        </p:nvSpPr>
        <p:spPr>
          <a:xfrm>
            <a:off x="-12516" y="-1357"/>
            <a:ext cx="3786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Helvetica" pitchFamily="2" charset="0"/>
              </a:rPr>
              <a:t>A.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4B7C45A-4E1B-130E-036D-A7491B89E733}"/>
              </a:ext>
            </a:extLst>
          </p:cNvPr>
          <p:cNvSpPr txBox="1"/>
          <p:nvPr/>
        </p:nvSpPr>
        <p:spPr>
          <a:xfrm>
            <a:off x="2153183" y="8795"/>
            <a:ext cx="3786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Helvetica" pitchFamily="2" charset="0"/>
              </a:rPr>
              <a:t>B.</a:t>
            </a:r>
          </a:p>
        </p:txBody>
      </p:sp>
      <p:pic>
        <p:nvPicPr>
          <p:cNvPr id="37" name="Picture 36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6AEF5E5A-8916-6AE9-41A0-2DFCDE6C6E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08243" y="11678745"/>
            <a:ext cx="9144000" cy="914400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30B92018-73B7-A512-9B5B-856735CE0AC4}"/>
              </a:ext>
            </a:extLst>
          </p:cNvPr>
          <p:cNvSpPr txBox="1"/>
          <p:nvPr/>
        </p:nvSpPr>
        <p:spPr>
          <a:xfrm>
            <a:off x="-483068" y="27956"/>
            <a:ext cx="4435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D.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FA76446-6063-1727-B5BA-0FC80779A869}"/>
              </a:ext>
            </a:extLst>
          </p:cNvPr>
          <p:cNvSpPr/>
          <p:nvPr/>
        </p:nvSpPr>
        <p:spPr>
          <a:xfrm>
            <a:off x="8765357" y="-587459"/>
            <a:ext cx="11508461" cy="61338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Ferret distances systematically overestimate human distances:</a:t>
            </a:r>
          </a:p>
          <a:p>
            <a:pPr algn="ctr"/>
            <a:endParaRPr lang="en-US" sz="1600" dirty="0">
              <a:solidFill>
                <a:schemeClr val="tx1"/>
              </a:solidFill>
            </a:endParaRPr>
          </a:p>
          <a:p>
            <a:pPr marL="228594" indent="-228594" algn="ctr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primary antisera</a:t>
            </a:r>
          </a:p>
          <a:p>
            <a:pPr marL="228594" indent="-228594" algn="ctr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secondary antisera (infection)</a:t>
            </a:r>
          </a:p>
          <a:p>
            <a:pPr marL="228594" indent="-228594" algn="ctr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secondary antisera (vaccination)</a:t>
            </a:r>
          </a:p>
          <a:p>
            <a:pPr marL="228594" indent="-228594" algn="ctr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/>
              </a:solidFill>
            </a:endParaRP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x: ferret distances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y: individual distance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Violins or scatter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4EA788F-D4F2-6F8D-8CCA-61B978753DCE}"/>
              </a:ext>
            </a:extLst>
          </p:cNvPr>
          <p:cNvSpPr txBox="1"/>
          <p:nvPr/>
        </p:nvSpPr>
        <p:spPr>
          <a:xfrm>
            <a:off x="-60129" y="5453371"/>
            <a:ext cx="402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E.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94A97FC0-F34C-B822-DCE2-3BEC12A2BC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46014" y="2498976"/>
            <a:ext cx="3039603" cy="957257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15A9BAE2-BB05-902D-7C8D-9482061FE368}"/>
              </a:ext>
            </a:extLst>
          </p:cNvPr>
          <p:cNvSpPr txBox="1"/>
          <p:nvPr/>
        </p:nvSpPr>
        <p:spPr>
          <a:xfrm>
            <a:off x="3260893" y="2424142"/>
            <a:ext cx="3446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F.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04BB2B27-EBCD-6E15-4BFB-96A97B5354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07950" y="3293791"/>
            <a:ext cx="3990796" cy="1862372"/>
          </a:xfrm>
          <a:prstGeom prst="rect">
            <a:avLst/>
          </a:prstGeom>
        </p:spPr>
      </p:pic>
      <p:pic>
        <p:nvPicPr>
          <p:cNvPr id="6" name="Picture 5" descr="A picture containing chart&#10;&#10;Description automatically generated">
            <a:extLst>
              <a:ext uri="{FF2B5EF4-FFF2-40B4-BE49-F238E27FC236}">
                <a16:creationId xmlns:a16="http://schemas.microsoft.com/office/drawing/2014/main" id="{6EE45135-4C8D-5E3D-7202-C13AF799D56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049" y="2500760"/>
            <a:ext cx="3200400" cy="24003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6880125-C331-D96E-0E05-80DE5436B157}"/>
              </a:ext>
            </a:extLst>
          </p:cNvPr>
          <p:cNvSpPr txBox="1"/>
          <p:nvPr/>
        </p:nvSpPr>
        <p:spPr>
          <a:xfrm>
            <a:off x="5321511" y="-1357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Helvetica" pitchFamily="2" charset="0"/>
              </a:rPr>
              <a:t>C.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71D8034-42E8-9BBF-5318-63E11572A26A}"/>
              </a:ext>
            </a:extLst>
          </p:cNvPr>
          <p:cNvSpPr txBox="1"/>
          <p:nvPr/>
        </p:nvSpPr>
        <p:spPr>
          <a:xfrm>
            <a:off x="-44311" y="2593419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Helvetica" pitchFamily="2" charset="0"/>
              </a:rPr>
              <a:t>D.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D66AA59-9077-827E-2C71-CC692DB2E835}"/>
              </a:ext>
            </a:extLst>
          </p:cNvPr>
          <p:cNvSpPr txBox="1"/>
          <p:nvPr/>
        </p:nvSpPr>
        <p:spPr>
          <a:xfrm>
            <a:off x="5594743" y="80310"/>
            <a:ext cx="914033" cy="20005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700" dirty="0">
                <a:latin typeface="Arial" panose="020B0604020202020204" pitchFamily="34" charset="0"/>
                <a:cs typeface="Arial" panose="020B0604020202020204" pitchFamily="34" charset="0"/>
              </a:rPr>
              <a:t>individual distance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33B9ECD-D20E-CB76-071D-CFC8E8A3B302}"/>
              </a:ext>
            </a:extLst>
          </p:cNvPr>
          <p:cNvSpPr txBox="1"/>
          <p:nvPr/>
        </p:nvSpPr>
        <p:spPr>
          <a:xfrm>
            <a:off x="5963840" y="297060"/>
            <a:ext cx="1329373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700" dirty="0">
                <a:latin typeface="Arial" panose="020B0604020202020204" pitchFamily="34" charset="0"/>
                <a:cs typeface="Arial" panose="020B0604020202020204" pitchFamily="34" charset="0"/>
              </a:rPr>
              <a:t>log2 titer to homologous strain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6F066D5-259F-1D35-F334-8920754DEC91}"/>
              </a:ext>
            </a:extLst>
          </p:cNvPr>
          <p:cNvSpPr txBox="1"/>
          <p:nvPr/>
        </p:nvSpPr>
        <p:spPr>
          <a:xfrm>
            <a:off x="5963840" y="713283"/>
            <a:ext cx="1329373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700" dirty="0">
                <a:latin typeface="Arial" panose="020B0604020202020204" pitchFamily="34" charset="0"/>
                <a:cs typeface="Arial" panose="020B0604020202020204" pitchFamily="34" charset="0"/>
              </a:rPr>
              <a:t>log2 titer to test strain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11E559A-992C-CD92-F17D-27F34CAB7B63}"/>
              </a:ext>
            </a:extLst>
          </p:cNvPr>
          <p:cNvSpPr txBox="1"/>
          <p:nvPr/>
        </p:nvSpPr>
        <p:spPr>
          <a:xfrm>
            <a:off x="5491987" y="1273711"/>
            <a:ext cx="755335" cy="20005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700" dirty="0">
                <a:latin typeface="Arial" panose="020B0604020202020204" pitchFamily="34" charset="0"/>
                <a:cs typeface="Arial" panose="020B0604020202020204" pitchFamily="34" charset="0"/>
              </a:rPr>
              <a:t>ferret distance</a:t>
            </a:r>
          </a:p>
        </p:txBody>
      </p:sp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D9DBDC4E-D759-A555-D6CB-64C4C981691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494" y="-14894"/>
            <a:ext cx="2155008" cy="1767417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4196C331-1D3E-54C2-0FF9-7555FC9F011C}"/>
              </a:ext>
            </a:extLst>
          </p:cNvPr>
          <p:cNvSpPr txBox="1"/>
          <p:nvPr/>
        </p:nvSpPr>
        <p:spPr>
          <a:xfrm>
            <a:off x="5945930" y="922831"/>
            <a:ext cx="1823536" cy="41549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7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predicted log2 titer </a:t>
            </a:r>
            <a:r>
              <a:rPr lang="en-US" sz="700" dirty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</a:p>
          <a:p>
            <a:r>
              <a:rPr lang="en-US" sz="700" dirty="0">
                <a:latin typeface="Arial" panose="020B0604020202020204" pitchFamily="34" charset="0"/>
                <a:cs typeface="Arial" panose="020B0604020202020204" pitchFamily="34" charset="0"/>
              </a:rPr>
              <a:t>   homologous log2 titer – </a:t>
            </a:r>
          </a:p>
          <a:p>
            <a:r>
              <a:rPr lang="en-US" sz="700" dirty="0">
                <a:latin typeface="Arial" panose="020B0604020202020204" pitchFamily="34" charset="0"/>
                <a:cs typeface="Arial" panose="020B0604020202020204" pitchFamily="34" charset="0"/>
              </a:rPr>
              <a:t>    ferret distance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484D9CD-146D-3D0B-CD3E-C895BD624ED1}"/>
              </a:ext>
            </a:extLst>
          </p:cNvPr>
          <p:cNvSpPr txBox="1"/>
          <p:nvPr/>
        </p:nvSpPr>
        <p:spPr>
          <a:xfrm>
            <a:off x="3250884" y="3218957"/>
            <a:ext cx="4026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G.</a:t>
            </a:r>
          </a:p>
        </p:txBody>
      </p:sp>
    </p:spTree>
    <p:extLst>
      <p:ext uri="{BB962C8B-B14F-4D97-AF65-F5344CB8AC3E}">
        <p14:creationId xmlns:p14="http://schemas.microsoft.com/office/powerpoint/2010/main" val="38249228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4BB5B-0E8B-8732-8501-67E3EE78E3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352800" y="-2204875"/>
            <a:ext cx="14020800" cy="1767417"/>
          </a:xfrm>
        </p:spPr>
        <p:txBody>
          <a:bodyPr/>
          <a:lstStyle/>
          <a:p>
            <a:r>
              <a:rPr lang="en-US" dirty="0"/>
              <a:t>Fig. 1</a:t>
            </a:r>
          </a:p>
        </p:txBody>
      </p:sp>
      <p:pic>
        <p:nvPicPr>
          <p:cNvPr id="13" name="Picture 12" descr="Chart&#10;&#10;Description automatically generated">
            <a:extLst>
              <a:ext uri="{FF2B5EF4-FFF2-40B4-BE49-F238E27FC236}">
                <a16:creationId xmlns:a16="http://schemas.microsoft.com/office/drawing/2014/main" id="{2F1DEEC0-087C-FB1E-6493-F4D8576E78E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7359" b="40591"/>
          <a:stretch/>
        </p:blipFill>
        <p:spPr>
          <a:xfrm>
            <a:off x="247520" y="2219387"/>
            <a:ext cx="2499139" cy="215012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582802C-8497-D428-1E07-502D510CE4F1}"/>
              </a:ext>
            </a:extLst>
          </p:cNvPr>
          <p:cNvSpPr txBox="1"/>
          <p:nvPr/>
        </p:nvSpPr>
        <p:spPr>
          <a:xfrm>
            <a:off x="-12516" y="-1357"/>
            <a:ext cx="3786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Helvetica" pitchFamily="2" charset="0"/>
              </a:rPr>
              <a:t>A.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4B7C45A-4E1B-130E-036D-A7491B89E733}"/>
              </a:ext>
            </a:extLst>
          </p:cNvPr>
          <p:cNvSpPr txBox="1"/>
          <p:nvPr/>
        </p:nvSpPr>
        <p:spPr>
          <a:xfrm>
            <a:off x="-5350" y="2479236"/>
            <a:ext cx="3786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Helvetica" pitchFamily="2" charset="0"/>
              </a:rPr>
              <a:t>B.</a:t>
            </a:r>
          </a:p>
        </p:txBody>
      </p:sp>
      <p:pic>
        <p:nvPicPr>
          <p:cNvPr id="37" name="Picture 36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6AEF5E5A-8916-6AE9-41A0-2DFCDE6C6E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08243" y="11678745"/>
            <a:ext cx="9144000" cy="914400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30B92018-73B7-A512-9B5B-856735CE0AC4}"/>
              </a:ext>
            </a:extLst>
          </p:cNvPr>
          <p:cNvSpPr txBox="1"/>
          <p:nvPr/>
        </p:nvSpPr>
        <p:spPr>
          <a:xfrm>
            <a:off x="-483068" y="27956"/>
            <a:ext cx="4435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D.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FA76446-6063-1727-B5BA-0FC80779A869}"/>
              </a:ext>
            </a:extLst>
          </p:cNvPr>
          <p:cNvSpPr/>
          <p:nvPr/>
        </p:nvSpPr>
        <p:spPr>
          <a:xfrm>
            <a:off x="8765357" y="-587459"/>
            <a:ext cx="11508461" cy="61338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Ferret distances systematically overestimate human distances:</a:t>
            </a:r>
          </a:p>
          <a:p>
            <a:pPr algn="ctr"/>
            <a:endParaRPr lang="en-US" sz="1600" dirty="0">
              <a:solidFill>
                <a:schemeClr val="tx1"/>
              </a:solidFill>
            </a:endParaRPr>
          </a:p>
          <a:p>
            <a:pPr marL="228594" indent="-228594" algn="ctr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primary antisera</a:t>
            </a:r>
          </a:p>
          <a:p>
            <a:pPr marL="228594" indent="-228594" algn="ctr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secondary antisera (infection)</a:t>
            </a:r>
          </a:p>
          <a:p>
            <a:pPr marL="228594" indent="-228594" algn="ctr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secondary antisera (vaccination)</a:t>
            </a:r>
          </a:p>
          <a:p>
            <a:pPr marL="228594" indent="-228594" algn="ctr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/>
              </a:solidFill>
            </a:endParaRP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x: ferret distances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y: individual distance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Violins or scatter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4EA788F-D4F2-6F8D-8CCA-61B978753DCE}"/>
              </a:ext>
            </a:extLst>
          </p:cNvPr>
          <p:cNvSpPr txBox="1"/>
          <p:nvPr/>
        </p:nvSpPr>
        <p:spPr>
          <a:xfrm>
            <a:off x="-61570" y="4819493"/>
            <a:ext cx="402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E.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94A97FC0-F34C-B822-DCE2-3BEC12A2BC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5417" y="2203389"/>
            <a:ext cx="3357910" cy="1057501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15A9BAE2-BB05-902D-7C8D-9482061FE368}"/>
              </a:ext>
            </a:extLst>
          </p:cNvPr>
          <p:cNvSpPr txBox="1"/>
          <p:nvPr/>
        </p:nvSpPr>
        <p:spPr>
          <a:xfrm>
            <a:off x="2920296" y="2128554"/>
            <a:ext cx="3740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F.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04BB2B27-EBCD-6E15-4BFB-96A97B5354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61981" y="2998083"/>
            <a:ext cx="4408713" cy="2057400"/>
          </a:xfrm>
          <a:prstGeom prst="rect">
            <a:avLst/>
          </a:prstGeom>
        </p:spPr>
      </p:pic>
      <p:pic>
        <p:nvPicPr>
          <p:cNvPr id="6" name="Picture 5" descr="A picture containing chart&#10;&#10;Description automatically generated">
            <a:extLst>
              <a:ext uri="{FF2B5EF4-FFF2-40B4-BE49-F238E27FC236}">
                <a16:creationId xmlns:a16="http://schemas.microsoft.com/office/drawing/2014/main" id="{6EE45135-4C8D-5E3D-7202-C13AF799D56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55546" y="47348"/>
            <a:ext cx="2743200" cy="20574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71D8034-42E8-9BBF-5318-63E11572A26A}"/>
              </a:ext>
            </a:extLst>
          </p:cNvPr>
          <p:cNvSpPr txBox="1"/>
          <p:nvPr/>
        </p:nvSpPr>
        <p:spPr>
          <a:xfrm>
            <a:off x="-1479564" y="2424142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Helvetica" pitchFamily="2" charset="0"/>
              </a:rPr>
              <a:t>D.</a:t>
            </a:r>
          </a:p>
        </p:txBody>
      </p:sp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D9DBDC4E-D759-A555-D6CB-64C4C981691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2516" y="253672"/>
            <a:ext cx="1961327" cy="1608571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5484D9CD-146D-3D0B-CD3E-C895BD624ED1}"/>
              </a:ext>
            </a:extLst>
          </p:cNvPr>
          <p:cNvSpPr txBox="1"/>
          <p:nvPr/>
        </p:nvSpPr>
        <p:spPr>
          <a:xfrm>
            <a:off x="2791430" y="2922942"/>
            <a:ext cx="4370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G.</a:t>
            </a:r>
          </a:p>
        </p:txBody>
      </p:sp>
      <p:pic>
        <p:nvPicPr>
          <p:cNvPr id="4" name="Picture 3" descr="Chart, box and whisker chart&#10;&#10;Description automatically generated">
            <a:extLst>
              <a:ext uri="{FF2B5EF4-FFF2-40B4-BE49-F238E27FC236}">
                <a16:creationId xmlns:a16="http://schemas.microsoft.com/office/drawing/2014/main" id="{1E9E9566-B8AB-1D95-3B53-A4D5CB98257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62761" y="2540"/>
            <a:ext cx="2743200" cy="20574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6880125-C331-D96E-0E05-80DE5436B157}"/>
              </a:ext>
            </a:extLst>
          </p:cNvPr>
          <p:cNvSpPr txBox="1"/>
          <p:nvPr/>
        </p:nvSpPr>
        <p:spPr>
          <a:xfrm>
            <a:off x="1774647" y="-1357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Helvetica" pitchFamily="2" charset="0"/>
              </a:rPr>
              <a:t>C.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051FFE0-2FDC-EC6E-7CCB-6D91F346E7F6}"/>
              </a:ext>
            </a:extLst>
          </p:cNvPr>
          <p:cNvSpPr txBox="1"/>
          <p:nvPr/>
        </p:nvSpPr>
        <p:spPr>
          <a:xfrm>
            <a:off x="4499150" y="-8543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Helvetica" pitchFamily="2" charset="0"/>
              </a:rPr>
              <a:t>D.</a:t>
            </a:r>
          </a:p>
        </p:txBody>
      </p:sp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FF450196-F454-965D-D19B-8792759E2AC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16454" y="5166499"/>
            <a:ext cx="73152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9047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 descr="Chart, scatter chart&#10;&#10;Description automatically generated">
            <a:extLst>
              <a:ext uri="{FF2B5EF4-FFF2-40B4-BE49-F238E27FC236}">
                <a16:creationId xmlns:a16="http://schemas.microsoft.com/office/drawing/2014/main" id="{92EAC1BE-1453-188F-593F-D3CD73F975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470400" y="0"/>
            <a:ext cx="9144000" cy="9144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FB4BB5B-0E8B-8732-8501-67E3EE78E3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352800" y="-2702116"/>
            <a:ext cx="14020800" cy="1767417"/>
          </a:xfrm>
        </p:spPr>
        <p:txBody>
          <a:bodyPr/>
          <a:lstStyle/>
          <a:p>
            <a:r>
              <a:rPr lang="en-US" dirty="0"/>
              <a:t>Fig. 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82802C-8497-D428-1E07-502D510CE4F1}"/>
              </a:ext>
            </a:extLst>
          </p:cNvPr>
          <p:cNvSpPr txBox="1"/>
          <p:nvPr/>
        </p:nvSpPr>
        <p:spPr>
          <a:xfrm>
            <a:off x="-3954066" y="473554"/>
            <a:ext cx="441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4B7C45A-4E1B-130E-036D-A7491B89E733}"/>
              </a:ext>
            </a:extLst>
          </p:cNvPr>
          <p:cNvSpPr txBox="1"/>
          <p:nvPr/>
        </p:nvSpPr>
        <p:spPr>
          <a:xfrm>
            <a:off x="-3941584" y="3080338"/>
            <a:ext cx="4283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6880125-C331-D96E-0E05-80DE5436B157}"/>
              </a:ext>
            </a:extLst>
          </p:cNvPr>
          <p:cNvSpPr txBox="1"/>
          <p:nvPr/>
        </p:nvSpPr>
        <p:spPr>
          <a:xfrm>
            <a:off x="-3939448" y="6112169"/>
            <a:ext cx="4251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7093154-6A68-8EB8-FE53-B84B51516ED5}"/>
              </a:ext>
            </a:extLst>
          </p:cNvPr>
          <p:cNvSpPr txBox="1"/>
          <p:nvPr/>
        </p:nvSpPr>
        <p:spPr>
          <a:xfrm>
            <a:off x="-404608" y="465196"/>
            <a:ext cx="4435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3977C25-B38F-C20E-ED98-3EC4F9EFCACE}"/>
              </a:ext>
            </a:extLst>
          </p:cNvPr>
          <p:cNvSpPr txBox="1"/>
          <p:nvPr/>
        </p:nvSpPr>
        <p:spPr>
          <a:xfrm flipH="1">
            <a:off x="-362587" y="3080338"/>
            <a:ext cx="515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CB0D42E-6615-1FEA-54E8-29541B54A1FD}"/>
              </a:ext>
            </a:extLst>
          </p:cNvPr>
          <p:cNvSpPr txBox="1"/>
          <p:nvPr/>
        </p:nvSpPr>
        <p:spPr>
          <a:xfrm>
            <a:off x="-362587" y="6112169"/>
            <a:ext cx="3736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9B5161C-E368-AA71-EBA0-4D248673B2EF}"/>
              </a:ext>
            </a:extLst>
          </p:cNvPr>
          <p:cNvSpPr/>
          <p:nvPr/>
        </p:nvSpPr>
        <p:spPr>
          <a:xfrm>
            <a:off x="5747965" y="465195"/>
            <a:ext cx="4733768" cy="31585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Fraction of individuals with individual distances &gt;2 units from adjusted ferret distance.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953F5EF-7402-6F4C-04BB-28A674C4ED37}"/>
              </a:ext>
            </a:extLst>
          </p:cNvPr>
          <p:cNvSpPr/>
          <p:nvPr/>
        </p:nvSpPr>
        <p:spPr>
          <a:xfrm>
            <a:off x="7349067" y="2590801"/>
            <a:ext cx="371632" cy="9819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2400" dirty="0"/>
              <a:t>child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D4BFF95-C4D5-A0BC-981E-D0A53FB18AFD}"/>
              </a:ext>
            </a:extLst>
          </p:cNvPr>
          <p:cNvSpPr/>
          <p:nvPr/>
        </p:nvSpPr>
        <p:spPr>
          <a:xfrm>
            <a:off x="7743217" y="2404534"/>
            <a:ext cx="371632" cy="11682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333" dirty="0"/>
              <a:t>infected adult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A54AC91-054F-B32B-CC4F-AEF091C632DD}"/>
              </a:ext>
            </a:extLst>
          </p:cNvPr>
          <p:cNvSpPr/>
          <p:nvPr/>
        </p:nvSpPr>
        <p:spPr>
          <a:xfrm>
            <a:off x="8137368" y="2760134"/>
            <a:ext cx="371632" cy="8124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400" dirty="0"/>
              <a:t>vax adult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0767AA1-383F-A693-7E92-9302BC8015BF}"/>
              </a:ext>
            </a:extLst>
          </p:cNvPr>
          <p:cNvSpPr txBox="1"/>
          <p:nvPr/>
        </p:nvSpPr>
        <p:spPr>
          <a:xfrm>
            <a:off x="4932171" y="218974"/>
            <a:ext cx="4555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G.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59C8417-5CDE-A115-7774-7C07DA2EF65D}"/>
              </a:ext>
            </a:extLst>
          </p:cNvPr>
          <p:cNvSpPr/>
          <p:nvPr/>
        </p:nvSpPr>
        <p:spPr>
          <a:xfrm>
            <a:off x="5489395" y="4507325"/>
            <a:ext cx="4733768" cy="31585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Fraction of distances that are negative, but predicted to </a:t>
            </a:r>
            <a:r>
              <a:rPr lang="en-US" sz="1600">
                <a:solidFill>
                  <a:schemeClr val="tx1"/>
                </a:solidFill>
              </a:rPr>
              <a:t>be positive.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53321C1-2C66-341B-3570-FB0E00E3DD13}"/>
              </a:ext>
            </a:extLst>
          </p:cNvPr>
          <p:cNvSpPr/>
          <p:nvPr/>
        </p:nvSpPr>
        <p:spPr>
          <a:xfrm>
            <a:off x="7090496" y="6632931"/>
            <a:ext cx="371632" cy="9819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2400" dirty="0"/>
              <a:t>child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A92B299-A854-993B-030D-7E2302C48241}"/>
              </a:ext>
            </a:extLst>
          </p:cNvPr>
          <p:cNvSpPr/>
          <p:nvPr/>
        </p:nvSpPr>
        <p:spPr>
          <a:xfrm>
            <a:off x="7484647" y="6446665"/>
            <a:ext cx="371632" cy="11682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333" dirty="0"/>
              <a:t>infected adult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123039F-38C1-A461-2FA1-2EC18218555B}"/>
              </a:ext>
            </a:extLst>
          </p:cNvPr>
          <p:cNvSpPr/>
          <p:nvPr/>
        </p:nvSpPr>
        <p:spPr>
          <a:xfrm>
            <a:off x="7878797" y="6802264"/>
            <a:ext cx="371632" cy="8124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400" dirty="0"/>
              <a:t>vax adult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F6698EA-E16D-F917-9C2F-5FC2F9222C7E}"/>
              </a:ext>
            </a:extLst>
          </p:cNvPr>
          <p:cNvSpPr txBox="1"/>
          <p:nvPr/>
        </p:nvSpPr>
        <p:spPr>
          <a:xfrm>
            <a:off x="4673600" y="4261105"/>
            <a:ext cx="4539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H.</a:t>
            </a:r>
          </a:p>
        </p:txBody>
      </p:sp>
    </p:spTree>
    <p:extLst>
      <p:ext uri="{BB962C8B-B14F-4D97-AF65-F5344CB8AC3E}">
        <p14:creationId xmlns:p14="http://schemas.microsoft.com/office/powerpoint/2010/main" val="32549101"/>
      </p:ext>
    </p:extLst>
  </p:cSld>
  <p:clrMapOvr>
    <a:masterClrMapping/>
  </p:clrMapOvr>
</p:sld>
</file>

<file path=ppt/theme/theme1.xml><?xml version="1.0" encoding="utf-8"?>
<a:theme xmlns:a="http://schemas.openxmlformats.org/drawingml/2006/main" name="StandardSiz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tandardSize" id="{E109759E-E612-F147-BF7D-25EB0FA8D7F9}" vid="{20392960-D3F2-B342-A47B-294608C0610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StandardSize</Template>
  <TotalTime>12129</TotalTime>
  <Words>330</Words>
  <Application>Microsoft Macintosh PowerPoint</Application>
  <PresentationFormat>Custom</PresentationFormat>
  <Paragraphs>72</Paragraphs>
  <Slides>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8" baseType="lpstr">
      <vt:lpstr>Arial</vt:lpstr>
      <vt:lpstr>Calibri</vt:lpstr>
      <vt:lpstr>Calibri Light</vt:lpstr>
      <vt:lpstr>Helvetica</vt:lpstr>
      <vt:lpstr>StandardSize</vt:lpstr>
      <vt:lpstr>Fig. 1</vt:lpstr>
      <vt:lpstr>Fig. 1</vt:lpstr>
      <vt:lpstr>Fig. 1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Ferret-human sera comparison</dc:title>
  <dc:creator>Katelyn Gostic</dc:creator>
  <cp:lastModifiedBy>Katelyn Gostic</cp:lastModifiedBy>
  <cp:revision>9</cp:revision>
  <dcterms:created xsi:type="dcterms:W3CDTF">2022-06-15T15:53:32Z</dcterms:created>
  <dcterms:modified xsi:type="dcterms:W3CDTF">2022-07-14T22:25:04Z</dcterms:modified>
</cp:coreProperties>
</file>